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25"/>
  </p:notesMasterIdLst>
  <p:sldIdLst>
    <p:sldId id="267" r:id="rId2"/>
    <p:sldId id="269" r:id="rId3"/>
    <p:sldId id="270" r:id="rId4"/>
    <p:sldId id="300" r:id="rId5"/>
    <p:sldId id="283" r:id="rId6"/>
    <p:sldId id="273" r:id="rId7"/>
    <p:sldId id="272" r:id="rId8"/>
    <p:sldId id="285" r:id="rId9"/>
    <p:sldId id="294" r:id="rId10"/>
    <p:sldId id="286" r:id="rId11"/>
    <p:sldId id="274" r:id="rId12"/>
    <p:sldId id="297" r:id="rId13"/>
    <p:sldId id="284" r:id="rId14"/>
    <p:sldId id="287" r:id="rId15"/>
    <p:sldId id="288" r:id="rId16"/>
    <p:sldId id="290" r:id="rId17"/>
    <p:sldId id="289" r:id="rId18"/>
    <p:sldId id="291" r:id="rId19"/>
    <p:sldId id="293" r:id="rId20"/>
    <p:sldId id="295" r:id="rId21"/>
    <p:sldId id="296" r:id="rId22"/>
    <p:sldId id="298" r:id="rId23"/>
    <p:sldId id="299" r:id="rId24"/>
  </p:sldIdLst>
  <p:sldSz cx="18288000" cy="10287000"/>
  <p:notesSz cx="6858000" cy="9144000"/>
  <p:embeddedFontLst>
    <p:embeddedFont>
      <p:font typeface="Nanum Pen Script" panose="020B0600000101010101" charset="-127"/>
      <p:regular r:id="rId26"/>
    </p:embeddedFont>
    <p:embeddedFont>
      <p:font typeface="Arita Buri KR Bold" panose="02020803020101020101" pitchFamily="18" charset="-127"/>
      <p:bold r:id="rId27"/>
    </p:embeddedFont>
    <p:embeddedFont>
      <p:font typeface="Arita Buri KR SemiBold" panose="02020703020101020101" pitchFamily="18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606" autoAdjust="0"/>
  </p:normalViewPr>
  <p:slideViewPr>
    <p:cSldViewPr>
      <p:cViewPr varScale="1">
        <p:scale>
          <a:sx n="56" d="100"/>
          <a:sy n="56" d="100"/>
        </p:scale>
        <p:origin x="57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73AC-DF6E-8340-B744-D836ABF4F921}" type="datetimeFigureOut">
              <a:rPr kumimoji="1" lang="ko-KR" altLang="en-US" smtClean="0"/>
              <a:t>2025-12-16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226C3-812A-3B4B-A480-AEE5DBA937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276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226C3-812A-3B4B-A480-AEE5DBA937F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408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7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7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7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9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7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7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6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7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5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2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7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5412" y="3930650"/>
            <a:ext cx="787717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13000" b="1" dirty="0" err="1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특별시</a:t>
            </a:r>
            <a:endParaRPr lang="en-US" sz="13000" b="1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72000" y="5777379"/>
            <a:ext cx="9448800" cy="63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ko-KR" altLang="en-US" sz="5400" dirty="0">
                <a:solidFill>
                  <a:srgbClr val="27272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Glacial Indifference"/>
                <a:sym typeface="Glacial Indifference"/>
              </a:rPr>
              <a:t>우리들의 특별한 시간 </a:t>
            </a:r>
            <a:r>
              <a:rPr lang="en-US" altLang="ko-KR" sz="5400" dirty="0">
                <a:solidFill>
                  <a:srgbClr val="27272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Glacial Indifference"/>
                <a:sym typeface="Glacial Indifference"/>
              </a:rPr>
              <a:t>(Special Time)</a:t>
            </a:r>
            <a:endParaRPr lang="ko-KR" altLang="en-US" sz="5400" dirty="0">
              <a:solidFill>
                <a:srgbClr val="272727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Glacial Indifference"/>
              <a:sym typeface="Glacial Indifference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28259507-8449-EC79-CCD6-B15AE281225F}"/>
              </a:ext>
            </a:extLst>
          </p:cNvPr>
          <p:cNvSpPr txBox="1"/>
          <p:nvPr/>
        </p:nvSpPr>
        <p:spPr>
          <a:xfrm>
            <a:off x="3276598" y="6861755"/>
            <a:ext cx="11734801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ko-KR" altLang="en-US" sz="35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건강한 웨딩 문화 선도를 위한 </a:t>
            </a:r>
            <a:endParaRPr lang="en-US" altLang="ko-KR" sz="3500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Glacial Indifference"/>
              <a:sym typeface="Glacial Indifference"/>
            </a:endParaRPr>
          </a:p>
          <a:p>
            <a:pPr algn="ctr">
              <a:lnSpc>
                <a:spcPts val="4900"/>
              </a:lnSpc>
            </a:pPr>
            <a:r>
              <a:rPr lang="en-US" altLang="ko-KR" sz="35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AI </a:t>
            </a:r>
            <a:r>
              <a:rPr lang="ko-KR" altLang="en-US" sz="35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매칭 서비스 플랫폼 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ED1701E-A24C-902F-5349-0BD6950DEFDC}"/>
              </a:ext>
            </a:extLst>
          </p:cNvPr>
          <p:cNvSpPr txBox="1"/>
          <p:nvPr/>
        </p:nvSpPr>
        <p:spPr>
          <a:xfrm>
            <a:off x="13716000" y="9563100"/>
            <a:ext cx="690880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ko-KR" altLang="en-US" sz="2000" dirty="0">
                <a:solidFill>
                  <a:srgbClr val="272727"/>
                </a:solidFill>
                <a:latin typeface="+mj-ea"/>
                <a:ea typeface="+mj-ea"/>
                <a:cs typeface="Glacial Indifference"/>
                <a:sym typeface="Glacial Indifference"/>
              </a:rPr>
              <a:t>김찬주</a:t>
            </a:r>
            <a:r>
              <a:rPr lang="en-US" altLang="ko-KR" sz="2000" dirty="0">
                <a:solidFill>
                  <a:srgbClr val="272727"/>
                </a:solidFill>
                <a:latin typeface="+mj-ea"/>
                <a:ea typeface="+mj-ea"/>
                <a:cs typeface="Glacial Indifference"/>
                <a:sym typeface="Glacial Indifference"/>
              </a:rPr>
              <a:t>,</a:t>
            </a:r>
            <a:r>
              <a:rPr lang="ko-KR" altLang="en-US" sz="2000" dirty="0">
                <a:solidFill>
                  <a:srgbClr val="272727"/>
                </a:solidFill>
                <a:latin typeface="+mj-ea"/>
                <a:ea typeface="+mj-ea"/>
                <a:cs typeface="Glacial Indifference"/>
                <a:sym typeface="Glacial Indifference"/>
              </a:rPr>
              <a:t> 박건희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A4B46-EB87-64ED-D462-557924467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5437871-F47B-6CA2-F60B-DB4094B8E9C7}"/>
              </a:ext>
            </a:extLst>
          </p:cNvPr>
          <p:cNvSpPr txBox="1"/>
          <p:nvPr/>
        </p:nvSpPr>
        <p:spPr>
          <a:xfrm>
            <a:off x="381000" y="266700"/>
            <a:ext cx="12192000" cy="112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36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특별한 결혼</a:t>
            </a:r>
            <a:r>
              <a:rPr lang="en-US" altLang="ko-KR" sz="36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,</a:t>
            </a:r>
            <a:r>
              <a:rPr lang="ko-KR" altLang="en-US" sz="36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  </a:t>
            </a:r>
            <a:r>
              <a:rPr lang="ko-KR" altLang="en-US" sz="60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특별시의 탄생</a:t>
            </a:r>
            <a:endParaRPr lang="en-US" sz="6000" b="1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38B9AA-F4BD-9D2E-AB1D-D73ABD58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6" y="2019300"/>
            <a:ext cx="9121928" cy="7543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C2D8C7-EDB0-88D0-D6F2-EA948E34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76" y="2933700"/>
            <a:ext cx="86573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4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67BE05-6638-5579-72BD-7ABBA316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30890E7-AE1D-9C06-549E-33B9A4BCAB0E}"/>
              </a:ext>
            </a:extLst>
          </p:cNvPr>
          <p:cNvSpPr txBox="1"/>
          <p:nvPr/>
        </p:nvSpPr>
        <p:spPr>
          <a:xfrm>
            <a:off x="381000" y="287773"/>
            <a:ext cx="106299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플랫폼 핵심 기능 </a:t>
            </a:r>
            <a:r>
              <a:rPr lang="en-US" altLang="ko-KR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AI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데이터 기반 매칭</a:t>
            </a:r>
            <a:endParaRPr lang="en-US" sz="32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EE16B-0AAF-7E66-B849-AA71E9C1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1" y="2171700"/>
            <a:ext cx="8159161" cy="5105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931D12-26D4-9D28-C780-88F54451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047" y="1866900"/>
            <a:ext cx="9718953" cy="777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FCBE6-9FA4-839C-4B07-C7A2F54DC5F6}"/>
              </a:ext>
            </a:extLst>
          </p:cNvPr>
          <p:cNvSpPr txBox="1"/>
          <p:nvPr/>
        </p:nvSpPr>
        <p:spPr>
          <a:xfrm>
            <a:off x="8918113" y="25527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탐색 시간 </a:t>
            </a:r>
            <a:r>
              <a:rPr lang="en-US" altLang="ko-KR" b="1" dirty="0"/>
              <a:t>2</a:t>
            </a:r>
            <a:r>
              <a:rPr lang="ko-KR" altLang="en-US" b="1" dirty="0"/>
              <a:t>주 → </a:t>
            </a:r>
            <a:r>
              <a:rPr lang="en-US" altLang="ko-KR" b="1" dirty="0"/>
              <a:t>13</a:t>
            </a:r>
            <a:r>
              <a:rPr lang="ko-KR" altLang="en-US" b="1" dirty="0"/>
              <a:t>분</a:t>
            </a:r>
            <a:r>
              <a:rPr lang="ko-KR" altLang="en-US" dirty="0"/>
              <a:t> </a:t>
            </a:r>
            <a:r>
              <a:rPr lang="en-US" altLang="ko-KR" dirty="0"/>
              <a:t>(99% </a:t>
            </a:r>
            <a:r>
              <a:rPr lang="ko-KR" altLang="en-US" dirty="0"/>
              <a:t>단축</a:t>
            </a:r>
            <a:r>
              <a:rPr lang="en-US" altLang="ko-KR" dirty="0"/>
              <a:t>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D0426-61C1-96EF-82E5-394AB79763D1}"/>
              </a:ext>
            </a:extLst>
          </p:cNvPr>
          <p:cNvSpPr txBox="1"/>
          <p:nvPr/>
        </p:nvSpPr>
        <p:spPr>
          <a:xfrm>
            <a:off x="541189" y="7810500"/>
            <a:ext cx="78070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기술적 </a:t>
            </a:r>
            <a:r>
              <a:rPr lang="ko-KR" altLang="en-US" b="1" i="0" dirty="0" err="1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차별점</a:t>
            </a:r>
            <a:r>
              <a:rPr lang="en-US" altLang="ko-KR" b="1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:</a:t>
            </a:r>
            <a:r>
              <a:rPr lang="ko-KR" altLang="en-US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 단순 키워드 매칭이 아닌</a:t>
            </a:r>
            <a:r>
              <a:rPr lang="en-US" altLang="ko-KR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, </a:t>
            </a:r>
            <a:r>
              <a:rPr lang="ko-KR" altLang="en-US" b="1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자연어 </a:t>
            </a:r>
            <a:r>
              <a:rPr lang="en-US" altLang="ko-KR" b="1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+ </a:t>
            </a:r>
            <a:r>
              <a:rPr lang="ko-KR" altLang="en-US" b="1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이미지 </a:t>
            </a:r>
            <a:r>
              <a:rPr lang="ko-KR" altLang="en-US" b="1" i="0" dirty="0" err="1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멀티모달</a:t>
            </a:r>
            <a:r>
              <a:rPr lang="ko-KR" altLang="en-US" b="1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 분석</a:t>
            </a:r>
            <a:r>
              <a:rPr lang="ko-KR" altLang="en-US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으로</a:t>
            </a:r>
            <a:endParaRPr lang="en-US" altLang="ko-KR" dirty="0">
              <a:solidFill>
                <a:srgbClr val="1E40AF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endParaRPr lang="en-US" altLang="ko-KR" b="0" i="0" dirty="0">
              <a:solidFill>
                <a:srgbClr val="1E40AF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r>
              <a:rPr lang="ko-KR" altLang="en-US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 </a:t>
            </a:r>
            <a:r>
              <a:rPr lang="en-US" altLang="ko-KR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"</a:t>
            </a:r>
            <a:r>
              <a:rPr lang="ko-KR" altLang="en-US" b="0" i="0" dirty="0" err="1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빈티지하고</a:t>
            </a:r>
            <a:r>
              <a:rPr lang="ko-KR" altLang="en-US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 따뜻한 필름 느낌</a:t>
            </a:r>
            <a:r>
              <a:rPr lang="en-US" altLang="ko-KR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"</a:t>
            </a:r>
            <a:r>
              <a:rPr lang="ko-KR" altLang="en-US" b="0" i="0" dirty="0" err="1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처럼</a:t>
            </a:r>
            <a:r>
              <a:rPr lang="ko-KR" altLang="en-US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 </a:t>
            </a:r>
            <a:r>
              <a:rPr lang="ko-KR" altLang="en-US" b="1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감성적인 표현을 </a:t>
            </a:r>
            <a:r>
              <a:rPr lang="ko-KR" altLang="en-US" b="1" i="0" dirty="0" err="1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정량화</a:t>
            </a:r>
            <a:r>
              <a:rPr lang="ko-KR" altLang="en-US" b="0" i="0" dirty="0" err="1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하여</a:t>
            </a:r>
            <a:endParaRPr lang="en-US" altLang="ko-KR" b="0" i="0" dirty="0">
              <a:solidFill>
                <a:srgbClr val="1E40AF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endParaRPr lang="en-US" altLang="ko-KR" dirty="0">
              <a:solidFill>
                <a:srgbClr val="1E40AF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r>
              <a:rPr lang="ko-KR" altLang="en-US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 매칭합니다</a:t>
            </a:r>
            <a:r>
              <a:rPr lang="en-US" altLang="ko-KR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. </a:t>
            </a:r>
            <a:r>
              <a:rPr lang="ko-KR" altLang="en-US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이것이 기존 플랫폼의 필터 검색과 특별시의 핵심 차이입니다</a:t>
            </a:r>
            <a:r>
              <a:rPr lang="en-US" altLang="ko-KR" b="0" i="0" dirty="0">
                <a:solidFill>
                  <a:srgbClr val="1E40AF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.</a:t>
            </a:r>
            <a:endParaRPr lang="ko-KR" altLang="en-US" dirty="0"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14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07A6A-DED8-6368-BB50-503777D3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1B2451B-C1B0-CEFE-23B0-C723F28CC4E1}"/>
              </a:ext>
            </a:extLst>
          </p:cNvPr>
          <p:cNvSpPr txBox="1"/>
          <p:nvPr/>
        </p:nvSpPr>
        <p:spPr>
          <a:xfrm>
            <a:off x="381000" y="287773"/>
            <a:ext cx="106299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플랫폼 핵심 기능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기술 </a:t>
            </a:r>
            <a:r>
              <a:rPr lang="ko-KR" altLang="en-US" sz="3200" dirty="0" err="1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아키텍쳐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AE7C27-D750-EED1-EAE1-2A356EB4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28" y="2095500"/>
            <a:ext cx="17015743" cy="74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3D955-0C1E-F780-0162-878F8ADCC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2927AF8-ADEE-FE8F-0F94-55A6F6C2A72F}"/>
              </a:ext>
            </a:extLst>
          </p:cNvPr>
          <p:cNvSpPr txBox="1"/>
          <p:nvPr/>
        </p:nvSpPr>
        <p:spPr>
          <a:xfrm>
            <a:off x="381000" y="287773"/>
            <a:ext cx="106299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플랫폼 핵심 기능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크루 시스템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EAEFE-EEE4-7F76-98C0-B8E28EEE78BB}"/>
              </a:ext>
            </a:extLst>
          </p:cNvPr>
          <p:cNvSpPr txBox="1"/>
          <p:nvPr/>
        </p:nvSpPr>
        <p:spPr>
          <a:xfrm>
            <a:off x="1828800" y="7200900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능동적인 판매자 </a:t>
            </a:r>
            <a:r>
              <a:rPr kumimoji="1" lang="en-US" altLang="ko-KR" sz="2400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(</a:t>
            </a:r>
            <a:r>
              <a:rPr kumimoji="1" lang="ko-KR" altLang="en-US" sz="2400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프리랜서</a:t>
            </a:r>
            <a:r>
              <a:rPr kumimoji="1" lang="en-US" altLang="ko-KR" sz="2400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kumimoji="1" lang="en-US" altLang="ko-KR" sz="2400" dirty="0"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창의적인 기획 아이템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C889E-7460-8A73-C772-53AEE3D0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5" y="2313715"/>
            <a:ext cx="7772400" cy="44018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234BD3-A84D-019D-FF02-989EC456D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75" y="2313715"/>
            <a:ext cx="10346781" cy="66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73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4A45F-95F2-38EB-001C-D5859DDA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4A0E696-2E36-3FBE-DB32-284F81BD170B}"/>
              </a:ext>
            </a:extLst>
          </p:cNvPr>
          <p:cNvSpPr txBox="1"/>
          <p:nvPr/>
        </p:nvSpPr>
        <p:spPr>
          <a:xfrm>
            <a:off x="381000" y="287773"/>
            <a:ext cx="106299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플랫폼 핵심 기능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크루 시스템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5C661E-E222-D81B-E37F-69ECE245B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93115"/>
            <a:ext cx="10058400" cy="8528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8A0FDA-B9D7-92AF-D5A2-C6897D7A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486" y="1488102"/>
            <a:ext cx="8284114" cy="61699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6AD808-DDF0-E0C1-6A9E-B10D1EED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368" y="7984754"/>
            <a:ext cx="7387765" cy="16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4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07470-38CB-FE46-41A4-C9D29FA3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52345FE-E0AF-07EC-4138-9B251B8509E7}"/>
              </a:ext>
            </a:extLst>
          </p:cNvPr>
          <p:cNvSpPr txBox="1"/>
          <p:nvPr/>
        </p:nvSpPr>
        <p:spPr>
          <a:xfrm>
            <a:off x="381000" y="287773"/>
            <a:ext cx="106299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플랫폼 핵심 기능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커뮤니티 라운지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6FCA0-F4EB-290C-6723-1A63C406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52700"/>
            <a:ext cx="10130764" cy="60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4D3A6E-33E3-90D2-BFC5-4EDDA18B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3259829"/>
            <a:ext cx="7924800" cy="46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5AB30-1A51-3706-4A9F-C7F6838F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56335CC-D950-AA56-F623-C0EA40A31CB5}"/>
              </a:ext>
            </a:extLst>
          </p:cNvPr>
          <p:cNvSpPr txBox="1"/>
          <p:nvPr/>
        </p:nvSpPr>
        <p:spPr>
          <a:xfrm>
            <a:off x="381000" y="287773"/>
            <a:ext cx="106299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플랫폼 핵심 기능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커뮤니티 라운지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B1A2C-017E-0216-4B04-4B97CD9A7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1700"/>
            <a:ext cx="9756306" cy="7086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AEB30A-2669-4901-FE70-F82BD90A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948" y="3390900"/>
            <a:ext cx="7026970" cy="51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83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A17A2-C708-815B-6155-52BD56A6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7F21BAC-0D55-BBEA-FD1D-80F9E03CDA78}"/>
              </a:ext>
            </a:extLst>
          </p:cNvPr>
          <p:cNvSpPr txBox="1"/>
          <p:nvPr/>
        </p:nvSpPr>
        <p:spPr>
          <a:xfrm>
            <a:off x="381000" y="287773"/>
            <a:ext cx="106299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플랫폼 핵심 기능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프리랜서 라운지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7AA3F-0546-7267-1088-1C8F690E9BE8}"/>
              </a:ext>
            </a:extLst>
          </p:cNvPr>
          <p:cNvSpPr txBox="1"/>
          <p:nvPr/>
        </p:nvSpPr>
        <p:spPr>
          <a:xfrm>
            <a:off x="3733800" y="1714500"/>
            <a:ext cx="142875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-</a:t>
            </a:r>
            <a:r>
              <a:rPr lang="ko-KR" altLang="en-US" sz="2800" b="0" i="0" dirty="0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 프리랜서 채널은 </a:t>
            </a:r>
            <a:r>
              <a:rPr lang="ko-KR" altLang="en-US" sz="2800" b="1" i="0" dirty="0" err="1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인스타그램처럼</a:t>
            </a:r>
            <a:r>
              <a:rPr lang="ko-KR" altLang="en-US" sz="2800" b="1" i="0" dirty="0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 스크롤하며 탐색</a:t>
            </a:r>
            <a:r>
              <a:rPr lang="ko-KR" altLang="en-US" sz="2800" b="0" i="0" dirty="0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하는 개인 포트폴리오 페이지</a:t>
            </a:r>
            <a:endParaRPr lang="en-US" altLang="ko-KR" sz="2800" b="0" i="0" dirty="0">
              <a:solidFill>
                <a:srgbClr val="18181B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endParaRPr lang="en-US" altLang="ko-KR" sz="2800" dirty="0">
              <a:solidFill>
                <a:srgbClr val="18181B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r>
              <a:rPr lang="en-US" altLang="ko-KR" sz="2800" dirty="0">
                <a:solidFill>
                  <a:srgbClr val="18181B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-</a:t>
            </a:r>
            <a:r>
              <a:rPr lang="ko-KR" altLang="en-US" sz="2800" dirty="0">
                <a:solidFill>
                  <a:srgbClr val="18181B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 </a:t>
            </a:r>
            <a:r>
              <a:rPr lang="ko-KR" altLang="en-US" sz="2800" b="0" i="0" dirty="0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프리랜서가 직접 콘텐츠를 올리고</a:t>
            </a:r>
            <a:r>
              <a:rPr lang="en-US" altLang="ko-KR" sz="2800" b="0" i="0" dirty="0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, </a:t>
            </a:r>
            <a:r>
              <a:rPr lang="ko-KR" altLang="en-US" sz="2800" b="0" i="0" dirty="0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고객이 </a:t>
            </a:r>
            <a:r>
              <a:rPr lang="ko-KR" altLang="en-US" sz="2800" b="0" i="0" dirty="0" err="1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팔로우하며</a:t>
            </a:r>
            <a:r>
              <a:rPr lang="en-US" altLang="ko-KR" sz="2800" b="0" i="0" dirty="0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, </a:t>
            </a:r>
            <a:r>
              <a:rPr lang="ko-KR" altLang="en-US" sz="2800" b="0" i="0" dirty="0">
                <a:solidFill>
                  <a:srgbClr val="18181B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작업물이 곧 마케팅으로 연결</a:t>
            </a:r>
            <a:endParaRPr lang="ko-KR" altLang="en-US" sz="2800" dirty="0"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23355-5995-9474-992D-979687790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99328"/>
            <a:ext cx="7772400" cy="6841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4D72A1-AC22-1B80-C8B7-984E9AA3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543300"/>
            <a:ext cx="9286877" cy="2743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945E10-7F16-07B1-23CC-D6CC3E3BB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6420318"/>
            <a:ext cx="7772400" cy="365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76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EBC70-02F1-94B9-655E-F87F2858D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05D4FDB-D005-3E23-189D-D6E64F45E17D}"/>
              </a:ext>
            </a:extLst>
          </p:cNvPr>
          <p:cNvSpPr txBox="1"/>
          <p:nvPr/>
        </p:nvSpPr>
        <p:spPr>
          <a:xfrm>
            <a:off x="381000" y="287773"/>
            <a:ext cx="146304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플랫폼 핵심 기능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캐릭터 </a:t>
            </a:r>
            <a:r>
              <a:rPr lang="en-US" altLang="ko-KR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IP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 </a:t>
            </a:r>
            <a:r>
              <a:rPr lang="en-US" altLang="ko-KR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–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 </a:t>
            </a:r>
            <a:r>
              <a:rPr lang="en-US" altLang="ko-KR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‘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특별</a:t>
            </a:r>
            <a:r>
              <a:rPr lang="en-US" altLang="ko-KR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’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씨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069286F9-3096-8BAB-A9DC-95E996C5CA06}"/>
              </a:ext>
            </a:extLst>
          </p:cNvPr>
          <p:cNvGrpSpPr/>
          <p:nvPr/>
        </p:nvGrpSpPr>
        <p:grpSpPr>
          <a:xfrm>
            <a:off x="11429416" y="-89102"/>
            <a:ext cx="3551504" cy="3831106"/>
            <a:chOff x="0" y="0"/>
            <a:chExt cx="4735339" cy="5108141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6F2E719E-807B-EEA2-F18C-2440BB3D4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9" r="3649"/>
            <a:stretch/>
          </p:blipFill>
          <p:spPr>
            <a:xfrm>
              <a:off x="0" y="0"/>
              <a:ext cx="4735339" cy="5108141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C126088-3673-5F0B-AC2E-8D1871EB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7900"/>
            <a:ext cx="9398776" cy="701561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AF723F6-BA18-CCDF-1B2D-FD6DFDF72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3821265"/>
            <a:ext cx="91821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플랫폼 안에서의 역할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결혼 준비 상황 정리 및 단계별 안내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스트레스 완화 → 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친구처럼 설명하는 기능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B635035-E4A8-42A9-2805-AB24D70BB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6997415"/>
            <a:ext cx="67818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플랫폼 밖에서의 역할 (초기 마케팅)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준비 과정 고민을 대신 말해주는 얼굴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서비스 설명의 진입 장벽 낮추기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공감 중심 콘텐츠로 자연스러운 유입 → 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광고보다 공감으로 시작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</p:txBody>
      </p:sp>
      <p:pic>
        <p:nvPicPr>
          <p:cNvPr id="15" name="그림 14" descr="클립아트, 그린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D41054-C5DE-BB3B-4D0F-00C220F627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6134100"/>
            <a:ext cx="112463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1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B8FC8-59EA-61FF-872E-B55DF9C3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8299E2D-70A9-2BC9-A974-C922673B80C5}"/>
              </a:ext>
            </a:extLst>
          </p:cNvPr>
          <p:cNvSpPr txBox="1"/>
          <p:nvPr/>
        </p:nvSpPr>
        <p:spPr>
          <a:xfrm>
            <a:off x="381000" y="287773"/>
            <a:ext cx="146304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비지니스 모델 </a:t>
            </a:r>
            <a:r>
              <a:rPr lang="en-US" altLang="ko-KR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3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중 수익 구조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A8E18B-F9EC-B30E-B153-C564A1AA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43100"/>
            <a:ext cx="9677400" cy="75724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2B7B35-4DAE-342B-8532-8F8461B48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360" y="1158240"/>
            <a:ext cx="7720120" cy="83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15EF9-3AD9-EB2E-AB26-438C59D56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F228A48-0BC5-30F0-55ED-6359DDD5B6E2}"/>
              </a:ext>
            </a:extLst>
          </p:cNvPr>
          <p:cNvSpPr txBox="1"/>
          <p:nvPr/>
        </p:nvSpPr>
        <p:spPr>
          <a:xfrm>
            <a:off x="5562600" y="1894475"/>
            <a:ext cx="7877175" cy="16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ko-KR" altLang="en-US" sz="9600" b="1" dirty="0">
                <a:latin typeface="Arita Buri KR Bold" panose="02020803020101020101" pitchFamily="18" charset="-127"/>
                <a:ea typeface="Arita Buri KR Bold" panose="02020803020101020101" pitchFamily="18" charset="-127"/>
              </a:rPr>
              <a:t>특별시</a:t>
            </a:r>
            <a:r>
              <a:rPr lang="en-US" altLang="ko-KR" sz="9600" b="1" dirty="0">
                <a:latin typeface="Arita Buri KR Bold" panose="02020803020101020101" pitchFamily="18" charset="-127"/>
                <a:ea typeface="Arita Buri KR Bold" panose="02020803020101020101" pitchFamily="18" charset="-127"/>
              </a:rPr>
              <a:t>(</a:t>
            </a:r>
            <a:r>
              <a:rPr lang="ko-KR" altLang="en-US" sz="9600" b="1" dirty="0">
                <a:latin typeface="Arita Buri KR Bold" panose="02020803020101020101" pitchFamily="18" charset="-127"/>
                <a:ea typeface="Arita Buri KR Bold" panose="02020803020101020101" pitchFamily="18" charset="-127"/>
              </a:rPr>
              <a:t>特別時</a:t>
            </a:r>
            <a:r>
              <a:rPr lang="en-US" altLang="ko-KR" sz="9600" b="1" dirty="0">
                <a:latin typeface="Arita Buri KR Bold" panose="02020803020101020101" pitchFamily="18" charset="-127"/>
                <a:ea typeface="Arita Buri KR Bold" panose="02020803020101020101" pitchFamily="18" charset="-127"/>
              </a:rPr>
              <a:t>)</a:t>
            </a:r>
            <a:endParaRPr lang="en-US" sz="9999" b="1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BB0AE3-BD36-D5E7-04EE-8E356B127DB6}"/>
              </a:ext>
            </a:extLst>
          </p:cNvPr>
          <p:cNvSpPr txBox="1"/>
          <p:nvPr/>
        </p:nvSpPr>
        <p:spPr>
          <a:xfrm>
            <a:off x="11125200" y="3939531"/>
            <a:ext cx="600115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0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특별할 </a:t>
            </a:r>
            <a:r>
              <a:rPr lang="ko-KR" altLang="en-US" sz="2000" dirty="0" err="1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특</a:t>
            </a:r>
            <a:r>
              <a:rPr lang="ko-KR" altLang="en-US" sz="20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 </a:t>
            </a:r>
            <a:r>
              <a:rPr lang="en-US" altLang="ko-KR" sz="20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+ </a:t>
            </a:r>
            <a:r>
              <a:rPr lang="ko-KR" altLang="en-US" sz="20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별할 별 </a:t>
            </a:r>
            <a:r>
              <a:rPr lang="en-US" altLang="ko-KR" sz="20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+</a:t>
            </a:r>
            <a:r>
              <a:rPr lang="ko-KR" altLang="en-US" sz="20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 때 시</a:t>
            </a:r>
            <a:endParaRPr lang="en-US" altLang="ko-KR" sz="2000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Glacial Indifference"/>
              <a:sym typeface="Glacial Indifference"/>
            </a:endParaRPr>
          </a:p>
          <a:p>
            <a:pPr algn="l"/>
            <a:endParaRPr lang="ko-KR" altLang="en-US" sz="2000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Glacial Indifference"/>
              <a:sym typeface="Glacial Indifference"/>
            </a:endParaRPr>
          </a:p>
        </p:txBody>
      </p:sp>
      <p:pic>
        <p:nvPicPr>
          <p:cNvPr id="6" name="그림 5" descr="원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317F3A-579E-77C1-1674-40D8CC5F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14600"/>
            <a:ext cx="5257800" cy="5257800"/>
          </a:xfrm>
          <a:prstGeom prst="rect">
            <a:avLst/>
          </a:prstGeom>
          <a:effectLst>
            <a:reflection endPos="0" dir="5400000" sy="-100000" algn="bl" rotWithShape="0"/>
            <a:softEdge rad="58063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B1A5E8-47AF-FD57-9EF1-B1B35F75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5600700"/>
            <a:ext cx="11579225" cy="3200400"/>
          </a:xfrm>
          <a:prstGeom prst="rect">
            <a:avLst/>
          </a:prstGeom>
          <a:effectLst>
            <a:reflection stA="0" endPos="60148" dist="50800" dir="5400000" sy="-100000" algn="bl" rotWithShape="0"/>
            <a:softEdge rad="102104"/>
          </a:effectLst>
        </p:spPr>
      </p:pic>
    </p:spTree>
    <p:extLst>
      <p:ext uri="{BB962C8B-B14F-4D97-AF65-F5344CB8AC3E}">
        <p14:creationId xmlns:p14="http://schemas.microsoft.com/office/powerpoint/2010/main" val="365051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98645-5FE4-75AF-42D9-24D148F0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F3ABE15-EC02-6A36-D842-F3B2D5DD8E78}"/>
              </a:ext>
            </a:extLst>
          </p:cNvPr>
          <p:cNvSpPr txBox="1"/>
          <p:nvPr/>
        </p:nvSpPr>
        <p:spPr>
          <a:xfrm>
            <a:off x="381000" y="287773"/>
            <a:ext cx="146304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비지니스 모델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시뮬레이션 및 추가 </a:t>
            </a:r>
            <a:r>
              <a:rPr lang="en-US" altLang="ko-KR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BM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63664D-E5F4-EF78-F025-78FA8AF6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47900"/>
            <a:ext cx="9640957" cy="7391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CACEBA-C92D-D5B0-E904-471B8756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951" y="1927860"/>
            <a:ext cx="7739529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35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37EB-B2B2-AB8D-11A8-041C0CF0A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F868150-A4C9-5FDE-B954-0B5AD871ED14}"/>
              </a:ext>
            </a:extLst>
          </p:cNvPr>
          <p:cNvSpPr txBox="1"/>
          <p:nvPr/>
        </p:nvSpPr>
        <p:spPr>
          <a:xfrm>
            <a:off x="381000" y="287773"/>
            <a:ext cx="14630400" cy="109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48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일정 </a:t>
            </a:r>
            <a:r>
              <a:rPr lang="en-US" altLang="ko-KR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NCA 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사업화 과정 </a:t>
            </a:r>
            <a:r>
              <a:rPr lang="en-US" altLang="ko-KR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+</a:t>
            </a:r>
            <a:r>
              <a:rPr lang="ko-KR" altLang="en-US" sz="32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 예비창업패키지 </a:t>
            </a:r>
            <a:endParaRPr lang="en-US" sz="4800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9B0D5D-8502-8D5D-3F96-B15EFE4B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6900"/>
            <a:ext cx="7772400" cy="3044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9F2FE-2C93-1FE6-5E81-58D9F233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5394764"/>
            <a:ext cx="7772400" cy="3164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4807C1-9319-A37F-92F6-794050512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2400300"/>
            <a:ext cx="9869681" cy="63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7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AB386-9AE1-40AA-012C-0F5FBF8CD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FE9BABE7-C4F4-EDD5-412B-8223C93CBC14}"/>
              </a:ext>
            </a:extLst>
          </p:cNvPr>
          <p:cNvSpPr txBox="1"/>
          <p:nvPr/>
        </p:nvSpPr>
        <p:spPr>
          <a:xfrm>
            <a:off x="722376" y="647700"/>
            <a:ext cx="3925824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5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설문조사</a:t>
            </a:r>
            <a:endParaRPr lang="en-US" sz="45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pic>
        <p:nvPicPr>
          <p:cNvPr id="10" name="그림 9" descr="패턴, 그래픽, 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474583-C11C-8E23-A6D7-DDB883890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418635"/>
            <a:ext cx="2260600" cy="2260600"/>
          </a:xfrm>
          <a:prstGeom prst="rect">
            <a:avLst/>
          </a:prstGeom>
        </p:spPr>
      </p:pic>
      <p:pic>
        <p:nvPicPr>
          <p:cNvPr id="12" name="그림 11" descr="패턴, 스크린샷, 예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E3F18D-9F57-91B1-0CDD-6756046D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418635"/>
            <a:ext cx="2260600" cy="2260600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7F00A8F1-926A-EB28-3CB3-B9A06FAE5588}"/>
              </a:ext>
            </a:extLst>
          </p:cNvPr>
          <p:cNvSpPr txBox="1"/>
          <p:nvPr/>
        </p:nvSpPr>
        <p:spPr>
          <a:xfrm>
            <a:off x="4343400" y="8836493"/>
            <a:ext cx="3925824" cy="706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32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이용자</a:t>
            </a:r>
            <a:endParaRPr lang="en-US" sz="32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E1C7F01-0EC1-2EFC-35C4-1E169EE50B86}"/>
              </a:ext>
            </a:extLst>
          </p:cNvPr>
          <p:cNvSpPr txBox="1"/>
          <p:nvPr/>
        </p:nvSpPr>
        <p:spPr>
          <a:xfrm>
            <a:off x="11727688" y="8931977"/>
            <a:ext cx="3925824" cy="706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32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프리랜서</a:t>
            </a:r>
            <a:endParaRPr lang="en-US" sz="32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75E6B6-E7B7-3E4B-B84F-AB74CA0FF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646651"/>
            <a:ext cx="125857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플랫폼 필요성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이 플랫폼이 실제로 사용자에게 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필요한 서비스인지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 확인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기존 대안 대비 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차별성과 가치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가 있는지 검증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타겟 공감도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특별한 결혼을 원하는 사람들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이 이 플랫폼에 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공감하고 매력을 느끼는지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 확인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그들의 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니즈와 기대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를 충족하는지 테스트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캐릭터 방식 수용성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캐릭터 기반 접근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이 사용자에게 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부담 없이 자연스럽게 받아들여지는지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 확인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거부감이나 어색함이 없는지 피드백 수집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78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0B684-9DC5-7BC8-98C5-C8FFD6FF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31CDD6A-E23D-4E63-1815-67C1E542FB6A}"/>
              </a:ext>
            </a:extLst>
          </p:cNvPr>
          <p:cNvSpPr txBox="1"/>
          <p:nvPr/>
        </p:nvSpPr>
        <p:spPr>
          <a:xfrm>
            <a:off x="5638800" y="4706296"/>
            <a:ext cx="14289024" cy="87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96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감사합니다</a:t>
            </a:r>
            <a:r>
              <a:rPr lang="en-US" altLang="ko-KR" sz="96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.</a:t>
            </a:r>
            <a:endParaRPr lang="en-US" sz="96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pic>
        <p:nvPicPr>
          <p:cNvPr id="10" name="그림 9" descr="패턴, 그래픽, 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0B9B04-51A5-ED58-482C-D31FE5BC9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418635"/>
            <a:ext cx="2260600" cy="2260600"/>
          </a:xfrm>
          <a:prstGeom prst="rect">
            <a:avLst/>
          </a:prstGeom>
        </p:spPr>
      </p:pic>
      <p:pic>
        <p:nvPicPr>
          <p:cNvPr id="12" name="그림 11" descr="패턴, 스크린샷, 예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DF5218-B5F1-521F-9F63-B841A5D40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418635"/>
            <a:ext cx="2260600" cy="2260600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5BBF93C9-E439-78B3-E671-01B2143772E5}"/>
              </a:ext>
            </a:extLst>
          </p:cNvPr>
          <p:cNvSpPr txBox="1"/>
          <p:nvPr/>
        </p:nvSpPr>
        <p:spPr>
          <a:xfrm>
            <a:off x="4343400" y="8836493"/>
            <a:ext cx="3925824" cy="706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32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이용자</a:t>
            </a:r>
            <a:endParaRPr lang="en-US" sz="32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2F430F73-B1E8-95D7-FE14-EA5CDC2065C2}"/>
              </a:ext>
            </a:extLst>
          </p:cNvPr>
          <p:cNvSpPr txBox="1"/>
          <p:nvPr/>
        </p:nvSpPr>
        <p:spPr>
          <a:xfrm>
            <a:off x="11727688" y="8931977"/>
            <a:ext cx="3925824" cy="706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32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프리랜서</a:t>
            </a:r>
            <a:endParaRPr lang="en-US" sz="32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</p:spTree>
    <p:extLst>
      <p:ext uri="{BB962C8B-B14F-4D97-AF65-F5344CB8AC3E}">
        <p14:creationId xmlns:p14="http://schemas.microsoft.com/office/powerpoint/2010/main" val="260473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D59BD-B40D-B98A-37B3-F08BB4A5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A412015-99B7-2D70-8049-8B690643747A}"/>
              </a:ext>
            </a:extLst>
          </p:cNvPr>
          <p:cNvSpPr txBox="1"/>
          <p:nvPr/>
        </p:nvSpPr>
        <p:spPr>
          <a:xfrm>
            <a:off x="722376" y="2422694"/>
            <a:ext cx="1729740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-</a:t>
            </a:r>
            <a:r>
              <a:rPr lang="ko-KR" altLang="en-US" sz="32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 오늘은 완성된 결과물을 보여드리는 발표가 아닙니다</a:t>
            </a:r>
            <a:r>
              <a:rPr lang="en-US" altLang="ko-KR" sz="32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Glacial Indifference"/>
                <a:sym typeface="Glacial Indifference"/>
              </a:rPr>
              <a:t>.</a:t>
            </a:r>
          </a:p>
          <a:p>
            <a:endParaRPr lang="en-US" altLang="ko-KR" sz="3200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sym typeface="Glacial Indifference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특별한 이벤트를 준비하는 분들과 프리랜서 분들에게 </a:t>
            </a:r>
            <a:endParaRPr lang="en-US" altLang="ko-KR" sz="3200" dirty="0"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r>
              <a:rPr lang="en-US" altLang="ko-KR" sz="3200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   </a:t>
            </a:r>
            <a:r>
              <a:rPr lang="ko-KR" altLang="en-US" sz="3200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특별시 플랫폼이 정말 필요한지 확인하고자 합니다</a:t>
            </a:r>
            <a:r>
              <a:rPr lang="en-US" altLang="ko-KR" sz="3200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.</a:t>
            </a:r>
            <a:endParaRPr lang="ko-KR" altLang="en-US" sz="3200" dirty="0"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48B5E-B1D9-3941-7D2E-34D4EEECBDAC}"/>
              </a:ext>
            </a:extLst>
          </p:cNvPr>
          <p:cNvSpPr txBox="1"/>
          <p:nvPr/>
        </p:nvSpPr>
        <p:spPr>
          <a:xfrm>
            <a:off x="722376" y="647700"/>
            <a:ext cx="3925824" cy="731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5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당부의 말씀</a:t>
            </a:r>
            <a:endParaRPr lang="en-US" sz="45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pic>
        <p:nvPicPr>
          <p:cNvPr id="10" name="그림 9" descr="패턴, 그래픽, 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98ABBA-E735-FD7A-64B5-94A555E39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5143500"/>
            <a:ext cx="2260600" cy="2260600"/>
          </a:xfrm>
          <a:prstGeom prst="rect">
            <a:avLst/>
          </a:prstGeom>
        </p:spPr>
      </p:pic>
      <p:pic>
        <p:nvPicPr>
          <p:cNvPr id="12" name="그림 11" descr="패턴, 스크린샷, 예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7893F2-85FE-52D0-9872-09A53F414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143500"/>
            <a:ext cx="2260600" cy="2260600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B5F05253-AE8A-A4F2-F679-0FB7E185CE51}"/>
              </a:ext>
            </a:extLst>
          </p:cNvPr>
          <p:cNvSpPr txBox="1"/>
          <p:nvPr/>
        </p:nvSpPr>
        <p:spPr>
          <a:xfrm>
            <a:off x="4419600" y="7561358"/>
            <a:ext cx="3925824" cy="706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32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이용자</a:t>
            </a:r>
            <a:endParaRPr lang="en-US" sz="32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B523766-AE31-5E30-D764-2ECBC2BC462B}"/>
              </a:ext>
            </a:extLst>
          </p:cNvPr>
          <p:cNvSpPr txBox="1"/>
          <p:nvPr/>
        </p:nvSpPr>
        <p:spPr>
          <a:xfrm>
            <a:off x="11803888" y="7656842"/>
            <a:ext cx="3925824" cy="706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32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프리랜서</a:t>
            </a:r>
            <a:endParaRPr lang="en-US" sz="32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</p:spTree>
    <p:extLst>
      <p:ext uri="{BB962C8B-B14F-4D97-AF65-F5344CB8AC3E}">
        <p14:creationId xmlns:p14="http://schemas.microsoft.com/office/powerpoint/2010/main" val="66886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41535-A801-2610-8F61-A7D47E034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CF6B40D-C074-69E6-CFB7-BF6F3BCC7CF4}"/>
              </a:ext>
            </a:extLst>
          </p:cNvPr>
          <p:cNvSpPr txBox="1"/>
          <p:nvPr/>
        </p:nvSpPr>
        <p:spPr>
          <a:xfrm>
            <a:off x="664952" y="647700"/>
            <a:ext cx="8421624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5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왜 특별시 플랫폼인가</a:t>
            </a:r>
            <a:endParaRPr lang="en-US" sz="4500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6FA03F-BBCE-23C9-16BF-08C6AE69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" y="1714500"/>
            <a:ext cx="8421624" cy="8223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D09717-26E1-8E25-B5B2-8256865EA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876300"/>
            <a:ext cx="4595568" cy="4579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51E796-3A8A-14B4-0E39-F49F92CFB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3924300"/>
            <a:ext cx="3962400" cy="2197894"/>
          </a:xfrm>
          <a:prstGeom prst="rect">
            <a:avLst/>
          </a:prstGeom>
          <a:effectLst>
            <a:softEdge rad="178239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BDF4AC-6B7F-B6DD-E608-9962F3A8F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58" y="6344423"/>
            <a:ext cx="6408324" cy="3549985"/>
          </a:xfrm>
          <a:prstGeom prst="rect">
            <a:avLst/>
          </a:prstGeom>
          <a:effectLst>
            <a:softEdge rad="121391"/>
          </a:effectLst>
        </p:spPr>
      </p:pic>
    </p:spTree>
    <p:extLst>
      <p:ext uri="{BB962C8B-B14F-4D97-AF65-F5344CB8AC3E}">
        <p14:creationId xmlns:p14="http://schemas.microsoft.com/office/powerpoint/2010/main" val="17153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A503D-EE77-CB91-68FD-38B55B237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">
            <a:extLst>
              <a:ext uri="{FF2B5EF4-FFF2-40B4-BE49-F238E27FC236}">
                <a16:creationId xmlns:a16="http://schemas.microsoft.com/office/drawing/2014/main" id="{78424648-1C58-E3D8-6FB1-9A114278A9C6}"/>
              </a:ext>
            </a:extLst>
          </p:cNvPr>
          <p:cNvSpPr txBox="1"/>
          <p:nvPr/>
        </p:nvSpPr>
        <p:spPr>
          <a:xfrm>
            <a:off x="722376" y="647700"/>
            <a:ext cx="7354824" cy="731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5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웨딩 시장 트랜드</a:t>
            </a:r>
            <a:endParaRPr lang="en-US" sz="45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5AE36BB-34FC-C957-8ACA-4062AF8D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0" y="2473669"/>
            <a:ext cx="4800600" cy="6717228"/>
          </a:xfrm>
          <a:prstGeom prst="rect">
            <a:avLst/>
          </a:prstGeom>
          <a:effectLst>
            <a:softEdge rad="0"/>
          </a:effectLst>
        </p:spPr>
      </p:pic>
      <p:sp>
        <p:nvSpPr>
          <p:cNvPr id="38" name="TextBox 7">
            <a:extLst>
              <a:ext uri="{FF2B5EF4-FFF2-40B4-BE49-F238E27FC236}">
                <a16:creationId xmlns:a16="http://schemas.microsoft.com/office/drawing/2014/main" id="{E14B2080-937C-9EA0-9042-CCCF28305A6D}"/>
              </a:ext>
            </a:extLst>
          </p:cNvPr>
          <p:cNvSpPr txBox="1"/>
          <p:nvPr/>
        </p:nvSpPr>
        <p:spPr>
          <a:xfrm>
            <a:off x="8909538" y="598070"/>
            <a:ext cx="102108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한국소비자원 </a:t>
            </a:r>
            <a:r>
              <a:rPr lang="en-US" altLang="ko-KR" b="1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2024 </a:t>
            </a:r>
            <a:r>
              <a:rPr lang="ko-KR" altLang="en-US" b="1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조사 결과</a:t>
            </a:r>
            <a:r>
              <a:rPr lang="en-US" altLang="ko-KR" b="1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:</a:t>
            </a:r>
            <a:r>
              <a:rPr lang="ko-KR" altLang="en-US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 결혼서비스는 </a:t>
            </a:r>
            <a:r>
              <a:rPr lang="en-US" altLang="ko-KR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40</a:t>
            </a:r>
            <a:r>
              <a:rPr lang="ko-KR" altLang="en-US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개 소비시장 중 </a:t>
            </a:r>
            <a:r>
              <a:rPr lang="ko-KR" altLang="en-US" b="1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최하위 </a:t>
            </a:r>
            <a:r>
              <a:rPr lang="en-US" altLang="ko-KR" b="1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(50.4</a:t>
            </a:r>
            <a:r>
              <a:rPr lang="ko-KR" altLang="en-US" b="1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점</a:t>
            </a:r>
            <a:r>
              <a:rPr lang="en-US" altLang="ko-KR" b="1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)</a:t>
            </a:r>
            <a:r>
              <a:rPr lang="ko-KR" altLang="en-US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 기록</a:t>
            </a:r>
            <a:r>
              <a:rPr lang="en-US" altLang="ko-KR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.</a:t>
            </a:r>
          </a:p>
          <a:p>
            <a:endParaRPr lang="en-US" altLang="ko-KR" dirty="0">
              <a:latin typeface="Arita Buri KR SemiBold" panose="02020703020101020101" pitchFamily="18" charset="-127"/>
              <a:ea typeface="Arita Buri KR SemiBold" panose="02020703020101020101" pitchFamily="18" charset="-127"/>
            </a:endParaRPr>
          </a:p>
          <a:p>
            <a:r>
              <a:rPr lang="en-US" altLang="ko-KR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 "</a:t>
            </a:r>
            <a:r>
              <a:rPr lang="ko-KR" altLang="en-US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가격 정보 찾기 어려움</a:t>
            </a:r>
            <a:r>
              <a:rPr lang="en-US" altLang="ko-KR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" 85.4%, "</a:t>
            </a:r>
            <a:r>
              <a:rPr lang="ko-KR" altLang="en-US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추가비용 경험</a:t>
            </a:r>
            <a:r>
              <a:rPr lang="en-US" altLang="ko-KR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" 83.2%, "</a:t>
            </a:r>
            <a:r>
              <a:rPr lang="ko-KR" altLang="en-US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현금 결제 유도 경험</a:t>
            </a:r>
            <a:r>
              <a:rPr lang="en-US" altLang="ko-KR" dirty="0">
                <a:latin typeface="Arita Buri KR SemiBold" panose="02020703020101020101" pitchFamily="18" charset="-127"/>
                <a:ea typeface="Arita Buri KR SemiBold" panose="02020703020101020101" pitchFamily="18" charset="-127"/>
              </a:rPr>
              <a:t>" 78.1%</a:t>
            </a:r>
            <a:endParaRPr lang="ko-KR" altLang="en-US" sz="2800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Glacial Indifference"/>
              <a:sym typeface="Glacial Indifference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4D81BE1-97FC-31E0-458B-46F43480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27" y="2247900"/>
            <a:ext cx="8041173" cy="7168766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8341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775230-A65C-67BE-CEBF-CB45026F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F3BA95F1-791E-91DD-1998-83E57007E439}"/>
              </a:ext>
            </a:extLst>
          </p:cNvPr>
          <p:cNvSpPr txBox="1"/>
          <p:nvPr/>
        </p:nvSpPr>
        <p:spPr>
          <a:xfrm>
            <a:off x="7526646" y="9503380"/>
            <a:ext cx="3971853" cy="54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ko-KR" altLang="en-US" sz="24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파편화</a:t>
            </a:r>
            <a:endParaRPr lang="en-US" sz="2400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992EB5E-C2C6-279D-20B6-4BA73C41CCD0}"/>
              </a:ext>
            </a:extLst>
          </p:cNvPr>
          <p:cNvSpPr txBox="1"/>
          <p:nvPr/>
        </p:nvSpPr>
        <p:spPr>
          <a:xfrm>
            <a:off x="2114998" y="9503380"/>
            <a:ext cx="4200752" cy="54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ko-KR" altLang="en-US" sz="24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접근성</a:t>
            </a:r>
            <a:endParaRPr lang="en-US" sz="2400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F7001A-4305-BD1D-AD36-06A0A3834999}"/>
              </a:ext>
            </a:extLst>
          </p:cNvPr>
          <p:cNvSpPr txBox="1"/>
          <p:nvPr/>
        </p:nvSpPr>
        <p:spPr>
          <a:xfrm>
            <a:off x="13106400" y="9503380"/>
            <a:ext cx="4372511" cy="54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ko-KR" altLang="en-US" sz="2400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피로도</a:t>
            </a:r>
            <a:endParaRPr lang="en-US" sz="2400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2F4F0B90-3BCF-AAC5-E6D8-95CB2ECB71FD}"/>
              </a:ext>
            </a:extLst>
          </p:cNvPr>
          <p:cNvSpPr txBox="1"/>
          <p:nvPr/>
        </p:nvSpPr>
        <p:spPr>
          <a:xfrm>
            <a:off x="722376" y="647700"/>
            <a:ext cx="7354824" cy="731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500" b="1" dirty="0">
                <a:solidFill>
                  <a:srgbClr val="272727"/>
                </a:solidFill>
                <a:latin typeface="Arita Buri KR SemiBold" panose="02020703020101020101" pitchFamily="18" charset="-127"/>
                <a:ea typeface="Arita Buri KR SemiBold" panose="02020703020101020101" pitchFamily="18" charset="-127"/>
                <a:cs typeface="Dream Avenue"/>
                <a:sym typeface="Dream Avenue"/>
              </a:rPr>
              <a:t>웨딩 시장 트랜드</a:t>
            </a:r>
            <a:endParaRPr lang="en-US" sz="4500" b="1" dirty="0">
              <a:solidFill>
                <a:srgbClr val="272727"/>
              </a:solidFill>
              <a:latin typeface="Arita Buri KR SemiBold" panose="02020703020101020101" pitchFamily="18" charset="-127"/>
              <a:ea typeface="Arita Buri KR SemiBold" panose="02020703020101020101" pitchFamily="18" charset="-127"/>
              <a:cs typeface="Dream Avenue"/>
              <a:sym typeface="Dream Avenue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C18C885-5B31-8963-F574-34B8050B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479" y="472039"/>
            <a:ext cx="10287000" cy="667437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08BCDE5-A0FE-A7B1-C681-460BC71B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832" y="7677603"/>
            <a:ext cx="1827301" cy="182730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45739BA-8216-136B-EA55-BDF8CB458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7644990"/>
            <a:ext cx="1527810" cy="152781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0554180-4C0A-FA51-1D20-5724DC767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2437" y="7535979"/>
            <a:ext cx="1650537" cy="1650537"/>
          </a:xfrm>
          <a:prstGeom prst="rect">
            <a:avLst/>
          </a:prstGeom>
        </p:spPr>
      </p:pic>
      <p:pic>
        <p:nvPicPr>
          <p:cNvPr id="1030" name="Picture 6" descr="글로벌 럭셔리 웨딩 시장 크기, Forecast 2023 – 2033">
            <a:extLst>
              <a:ext uri="{FF2B5EF4-FFF2-40B4-BE49-F238E27FC236}">
                <a16:creationId xmlns:a16="http://schemas.microsoft.com/office/drawing/2014/main" id="{35E6B573-ACE6-1C89-7238-3DAEB189F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78423"/>
            <a:ext cx="6097504" cy="4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8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BFF80-EDE0-5FDA-5D8C-76611EFD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52E0D7D7-FB3F-3471-0A83-F2B728C8B204}"/>
              </a:ext>
            </a:extLst>
          </p:cNvPr>
          <p:cNvSpPr txBox="1"/>
          <p:nvPr/>
        </p:nvSpPr>
        <p:spPr>
          <a:xfrm>
            <a:off x="381000" y="266700"/>
            <a:ext cx="12192000" cy="112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36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특별한 결혼</a:t>
            </a:r>
            <a:r>
              <a:rPr lang="en-US" altLang="ko-KR" sz="36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,</a:t>
            </a:r>
            <a:r>
              <a:rPr lang="ko-KR" altLang="en-US" sz="36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  </a:t>
            </a:r>
            <a:r>
              <a:rPr lang="ko-KR" altLang="en-US" sz="60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웨딩 서브 서비스</a:t>
            </a:r>
            <a:endParaRPr lang="en-US" sz="6000" b="1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55FF3D-C632-2072-8518-0B0790FBE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8" y="1502305"/>
            <a:ext cx="6400800" cy="8546951"/>
          </a:xfrm>
          <a:prstGeom prst="rect">
            <a:avLst/>
          </a:prstGeom>
          <a:effectLst>
            <a:softEdge rad="352125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41A64B-5EA9-EF18-35AF-11A9B803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28" y="2460095"/>
            <a:ext cx="1139393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0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5CA7BC-23BA-5747-C8B0-421D6F5B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2A735A1-98B4-37E1-D22D-EF3CB3C7D0A2}"/>
              </a:ext>
            </a:extLst>
          </p:cNvPr>
          <p:cNvSpPr txBox="1"/>
          <p:nvPr/>
        </p:nvSpPr>
        <p:spPr>
          <a:xfrm>
            <a:off x="381000" y="266700"/>
            <a:ext cx="12192000" cy="112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ko-KR" altLang="en-US" sz="36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특별한 결혼</a:t>
            </a:r>
            <a:r>
              <a:rPr lang="en-US" altLang="ko-KR" sz="36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,</a:t>
            </a:r>
            <a:r>
              <a:rPr lang="ko-KR" altLang="en-US" sz="36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  </a:t>
            </a:r>
            <a:r>
              <a:rPr lang="en-US" altLang="ko-KR" sz="60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SNS</a:t>
            </a:r>
            <a:r>
              <a:rPr lang="ko-KR" altLang="en-US" sz="60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 파급력</a:t>
            </a:r>
            <a:endParaRPr lang="en-US" sz="6000" b="1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0A3543-134F-D787-E96D-AE4BC48F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2400300"/>
            <a:ext cx="9191723" cy="6468741"/>
          </a:xfrm>
          <a:prstGeom prst="rect">
            <a:avLst/>
          </a:prstGeom>
        </p:spPr>
      </p:pic>
      <p:pic>
        <p:nvPicPr>
          <p:cNvPr id="4" name="그림 3" descr="텍스트, 스크린샷, 콜라주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F924DF-B95F-B15D-24C8-277E9D3A0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93" y="74234"/>
            <a:ext cx="3360529" cy="6783766"/>
          </a:xfrm>
          <a:prstGeom prst="rect">
            <a:avLst/>
          </a:prstGeom>
        </p:spPr>
      </p:pic>
      <p:pic>
        <p:nvPicPr>
          <p:cNvPr id="7" name="그림 6" descr="웨딩드레스, 신부, 혼례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0D09B4-7F91-1B64-A475-AF97F1EAE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24" y="4158996"/>
            <a:ext cx="2966498" cy="6053770"/>
          </a:xfrm>
          <a:prstGeom prst="rect">
            <a:avLst/>
          </a:prstGeom>
        </p:spPr>
      </p:pic>
      <p:pic>
        <p:nvPicPr>
          <p:cNvPr id="9" name="그림 8" descr="콜라주, 포토 몽타주, 스크린샷, 모자이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31D325-634E-7CBA-4D8E-9D7BF99B7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454" y="454466"/>
            <a:ext cx="3601889" cy="7277100"/>
          </a:xfrm>
          <a:prstGeom prst="rect">
            <a:avLst/>
          </a:prstGeom>
        </p:spPr>
      </p:pic>
      <p:pic>
        <p:nvPicPr>
          <p:cNvPr id="13" name="그림 12" descr="텍스트, 콜라주, 브로슈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7ACCCE-BDD6-F819-7C37-B832D28E61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959" y="1257300"/>
            <a:ext cx="2686522" cy="5393553"/>
          </a:xfrm>
          <a:prstGeom prst="rect">
            <a:avLst/>
          </a:prstGeom>
        </p:spPr>
      </p:pic>
      <p:pic>
        <p:nvPicPr>
          <p:cNvPr id="15" name="그림 14" descr="콜라주, 여성, 의류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704617-3F83-AB6C-9F1A-EF7DA672FE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092" y="3954076"/>
            <a:ext cx="3086755" cy="6189220"/>
          </a:xfrm>
          <a:prstGeom prst="rect">
            <a:avLst/>
          </a:prstGeom>
        </p:spPr>
      </p:pic>
      <p:pic>
        <p:nvPicPr>
          <p:cNvPr id="17" name="그림 16" descr="텍스트, 콜라주, 스크린샷, 여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A2171C-F116-5D50-30B8-E6EDA0A0C7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590" y="216856"/>
            <a:ext cx="2440616" cy="4916424"/>
          </a:xfrm>
          <a:prstGeom prst="rect">
            <a:avLst/>
          </a:prstGeom>
        </p:spPr>
      </p:pic>
      <p:pic>
        <p:nvPicPr>
          <p:cNvPr id="19" name="그림 18" descr="콜라주, 생일 케이크, 텍스트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D87A3B-D22C-966F-8D5D-F4E4AEE79F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930" y="5634670"/>
            <a:ext cx="211387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6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D669E-7117-32F8-E6F8-CB34C0D7E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5E2D3CD-4031-C18E-CD92-CA1E2373E766}"/>
              </a:ext>
            </a:extLst>
          </p:cNvPr>
          <p:cNvSpPr txBox="1"/>
          <p:nvPr/>
        </p:nvSpPr>
        <p:spPr>
          <a:xfrm>
            <a:off x="381000" y="287773"/>
            <a:ext cx="14630400" cy="1185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ko-KR" altLang="en-US" sz="48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특별한 결혼</a:t>
            </a:r>
            <a:r>
              <a:rPr lang="en-US" altLang="ko-KR" sz="48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,</a:t>
            </a:r>
            <a:r>
              <a:rPr lang="ko-KR" altLang="en-US" sz="4800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  </a:t>
            </a:r>
            <a:r>
              <a:rPr lang="ko-KR" altLang="en-US" sz="8000" b="1" dirty="0">
                <a:solidFill>
                  <a:srgbClr val="272727"/>
                </a:solidFill>
                <a:latin typeface="Arita Buri KR Bold" panose="02020803020101020101" pitchFamily="18" charset="-127"/>
                <a:ea typeface="Arita Buri KR Bold" panose="02020803020101020101" pitchFamily="18" charset="-127"/>
                <a:cs typeface="Dream Avenue"/>
                <a:sym typeface="Dream Avenue"/>
              </a:rPr>
              <a:t>시장성</a:t>
            </a:r>
            <a:endParaRPr lang="en-US" altLang="ko-KR" sz="8000" b="1" dirty="0">
              <a:solidFill>
                <a:srgbClr val="272727"/>
              </a:solidFill>
              <a:latin typeface="Arita Buri KR Bold" panose="02020803020101020101" pitchFamily="18" charset="-127"/>
              <a:ea typeface="Arita Buri KR Bold" panose="02020803020101020101" pitchFamily="18" charset="-127"/>
              <a:cs typeface="Dream Avenue"/>
              <a:sym typeface="Dream Aven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22594-F2C7-3D0D-DBCE-CC1666DA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0"/>
            <a:ext cx="10940343" cy="7162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B71C50-FD53-E265-7448-D6D309D9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5349240"/>
            <a:ext cx="7057867" cy="4545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4B4F81-8C95-B7FA-74D9-FDCA2B606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520" y="0"/>
            <a:ext cx="68448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</TotalTime>
  <Words>374</Words>
  <Application>Microsoft Office PowerPoint</Application>
  <PresentationFormat>사용자 지정</PresentationFormat>
  <Paragraphs>81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Nanum Pen Script</vt:lpstr>
      <vt:lpstr>Aptos Display</vt:lpstr>
      <vt:lpstr>Arita Buri KR SemiBold</vt:lpstr>
      <vt:lpstr>Aptos</vt:lpstr>
      <vt:lpstr>Arial</vt:lpstr>
      <vt:lpstr>맑은 고딕</vt:lpstr>
      <vt:lpstr>Arita Buri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특별시(特別時)</dc:title>
  <cp:lastModifiedBy>박은서</cp:lastModifiedBy>
  <cp:revision>65</cp:revision>
  <dcterms:created xsi:type="dcterms:W3CDTF">2006-08-16T00:00:00Z</dcterms:created>
  <dcterms:modified xsi:type="dcterms:W3CDTF">2025-12-16T14:56:22Z</dcterms:modified>
  <dc:identifier>DAG7md1UpF8</dc:identifier>
</cp:coreProperties>
</file>